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65" r:id="rId3"/>
    <p:sldId id="266" r:id="rId4"/>
    <p:sldId id="257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387D79-7FD5-3C2D-1181-57DCB037FA51}" v="236" dt="2022-11-01T20:01:10.026"/>
    <p1510:client id="{1C505107-C0E8-4202-82F5-CA6CF8E9D94F}" v="446" dt="2022-11-01T20:45:27.273"/>
    <p1510:client id="{456B319D-4F77-4B2E-B47C-883AD52B85BC}" v="289" dt="2022-11-01T21:44:37.384"/>
    <p1510:client id="{482B81E4-B751-B404-3E79-4D49B01D716F}" v="297" dt="2023-02-16T21:22:46.429"/>
    <p1510:client id="{485E8938-FE5C-0858-4D6E-08C33DE5F1B8}" v="47" dt="2022-11-01T19:47:54.009"/>
    <p1510:client id="{59FCBFDF-355E-4550-C8CC-18513A426EF1}" v="860" dt="2022-11-01T07:49:36.036"/>
    <p1510:client id="{95F4341F-4EEE-D361-3E14-EF16019BF79D}" v="189" dt="2022-11-01T19:59:38.312"/>
    <p1510:client id="{9611999C-C5B0-E25E-B930-2D241AE97807}" v="837" dt="2023-04-03T23:47:08.752"/>
    <p1510:client id="{9DDD4157-654C-0626-F162-7053958A113B}" v="4" dt="2023-04-05T21:52:21.128"/>
    <p1510:client id="{B49019DA-6CDC-FCE5-755D-A16BB06EC7D7}" v="5" dt="2023-04-03T23:49:31.121"/>
    <p1510:client id="{BB35A7C4-F6DC-F376-B73C-DECFCA5D2493}" v="26" dt="2023-04-06T00:32:33.162"/>
    <p1510:client id="{BE0CBE35-804A-23E7-23E8-176488F7E623}" v="137" dt="2023-03-08T23:35:17.627"/>
    <p1510:client id="{C70ABFD1-B89B-B1A3-747B-47EE8BC50BE5}" v="9" dt="2022-11-30T20:18:57.684"/>
    <p1510:client id="{D5F7A837-4B61-F633-EF00-2947070FC8B7}" v="9" dt="2023-02-26T19:25:24.141"/>
    <p1510:client id="{E54CF570-A980-4518-B04C-A84956E426D7}" v="28" dt="2022-11-01T20:19:46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-43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77250-B43E-452F-8FEE-3ABA8C1F6FEA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571BE-4AE2-4692-9FB8-C256B8A6C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85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92334668@N07/11123530043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mohsen.rezayat@omid-usa.org" TargetMode="External"/><Relationship Id="rId13" Type="http://schemas.openxmlformats.org/officeDocument/2006/relationships/image" Target="../media/image7.png"/><Relationship Id="rId3" Type="http://schemas.openxmlformats.org/officeDocument/2006/relationships/hyperlink" Target="mailto:napoliaj@mail.uc.edu" TargetMode="External"/><Relationship Id="rId7" Type="http://schemas.openxmlformats.org/officeDocument/2006/relationships/hyperlink" Target="mailto:hopkinwe@mail.uc.edu" TargetMode="External"/><Relationship Id="rId12" Type="http://schemas.openxmlformats.org/officeDocument/2006/relationships/image" Target="../media/image6.png"/><Relationship Id="rId17" Type="http://schemas.openxmlformats.org/officeDocument/2006/relationships/image" Target="../media/image11.jpeg"/><Relationship Id="rId2" Type="http://schemas.openxmlformats.org/officeDocument/2006/relationships/hyperlink" Target="mailto:campb4ja@mail.uc.edu" TargetMode="Externa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martinyg@mail.uc.edu" TargetMode="External"/><Relationship Id="rId11" Type="http://schemas.openxmlformats.org/officeDocument/2006/relationships/image" Target="../media/image5.png"/><Relationship Id="rId5" Type="http://schemas.openxmlformats.org/officeDocument/2006/relationships/hyperlink" Target="mailto:springkh@mail.uc.edu" TargetMode="External"/><Relationship Id="rId15" Type="http://schemas.openxmlformats.org/officeDocument/2006/relationships/image" Target="../media/image9.png"/><Relationship Id="rId10" Type="http://schemas.openxmlformats.org/officeDocument/2006/relationships/image" Target="../media/image4.png"/><Relationship Id="rId4" Type="http://schemas.openxmlformats.org/officeDocument/2006/relationships/hyperlink" Target="mailto:saalmark@mail.uc.edu" TargetMode="External"/><Relationship Id="rId9" Type="http://schemas.openxmlformats.org/officeDocument/2006/relationships/hyperlink" Target="mailto:bahkjg@ucmail.uc.edu" TargetMode="External"/><Relationship Id="rId1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1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199" y="4428000"/>
            <a:ext cx="6143626" cy="1400400"/>
          </a:xfrm>
        </p:spPr>
        <p:txBody>
          <a:bodyPr wrap="square" anchor="b">
            <a:normAutofit/>
          </a:bodyPr>
          <a:lstStyle/>
          <a:p>
            <a:pPr algn="l"/>
            <a:r>
              <a:rPr lang="en-US" sz="4300">
                <a:solidFill>
                  <a:schemeClr val="bg1"/>
                </a:solidFill>
                <a:cs typeface="Calibri Light"/>
              </a:rPr>
              <a:t>Wireless Microclimate System for Agrivoltaics</a:t>
            </a:r>
            <a:endParaRPr lang="en-US" sz="430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20024" y="4045236"/>
            <a:ext cx="3494088" cy="1017896"/>
          </a:xfrm>
        </p:spPr>
        <p:txBody>
          <a:bodyPr anchor="b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cs typeface="Calibri"/>
              </a:rPr>
              <a:t>By: Da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Boyz</a:t>
            </a:r>
            <a:r>
              <a:rPr lang="en-US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>
                <a:solidFill>
                  <a:schemeClr val="bg1"/>
                </a:solidFill>
                <a:cs typeface="Calibri"/>
              </a:rPr>
              <a:t>(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Yueithony Roillex)</a:t>
            </a:r>
          </a:p>
        </p:txBody>
      </p:sp>
      <p:pic>
        <p:nvPicPr>
          <p:cNvPr id="4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BE06B466-F2B1-7F21-69CE-4CD2E2DB90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971" r="1" b="1"/>
          <a:stretch/>
        </p:blipFill>
        <p:spPr>
          <a:xfrm>
            <a:off x="6" y="-1"/>
            <a:ext cx="6000749" cy="3911828"/>
          </a:xfrm>
          <a:custGeom>
            <a:avLst/>
            <a:gdLst/>
            <a:ahLst/>
            <a:cxnLst/>
            <a:rect l="l" t="t" r="r" b="b"/>
            <a:pathLst>
              <a:path w="6000749" h="3911828">
                <a:moveTo>
                  <a:pt x="0" y="0"/>
                </a:moveTo>
                <a:lnTo>
                  <a:pt x="6000749" y="0"/>
                </a:lnTo>
                <a:lnTo>
                  <a:pt x="6000749" y="3767827"/>
                </a:lnTo>
                <a:lnTo>
                  <a:pt x="5572124" y="3740378"/>
                </a:lnTo>
                <a:lnTo>
                  <a:pt x="0" y="3911828"/>
                </a:lnTo>
                <a:close/>
              </a:path>
            </a:pathLst>
          </a:custGeom>
        </p:spPr>
      </p:pic>
      <p:pic>
        <p:nvPicPr>
          <p:cNvPr id="7" name="Picture 7" descr="Clusters of black grapes growing on vines">
            <a:extLst>
              <a:ext uri="{FF2B5EF4-FFF2-40B4-BE49-F238E27FC236}">
                <a16:creationId xmlns:a16="http://schemas.microsoft.com/office/drawing/2014/main" id="{A2E8EE07-ABA1-7F0E-55B7-A0B2FF039B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437"/>
          <a:stretch/>
        </p:blipFill>
        <p:spPr>
          <a:xfrm>
            <a:off x="6191245" y="-1"/>
            <a:ext cx="6000750" cy="3988028"/>
          </a:xfrm>
          <a:custGeom>
            <a:avLst/>
            <a:gdLst/>
            <a:ahLst/>
            <a:cxnLst/>
            <a:rect l="l" t="t" r="r" b="b"/>
            <a:pathLst>
              <a:path w="6000750" h="3988028">
                <a:moveTo>
                  <a:pt x="0" y="0"/>
                </a:moveTo>
                <a:lnTo>
                  <a:pt x="6000750" y="0"/>
                </a:lnTo>
                <a:lnTo>
                  <a:pt x="6000750" y="797153"/>
                </a:lnTo>
                <a:lnTo>
                  <a:pt x="6000750" y="2634343"/>
                </a:lnTo>
                <a:lnTo>
                  <a:pt x="6000750" y="3911828"/>
                </a:lnTo>
                <a:lnTo>
                  <a:pt x="3248025" y="3988028"/>
                </a:lnTo>
                <a:lnTo>
                  <a:pt x="0" y="3780026"/>
                </a:lnTo>
                <a:close/>
              </a:path>
            </a:pathLst>
          </a:custGeom>
        </p:spPr>
      </p:pic>
      <p:grpSp>
        <p:nvGrpSpPr>
          <p:cNvPr id="30" name="Group 23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25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5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54"/>
    </mc:Choice>
    <mc:Fallback xmlns="">
      <p:transition spd="slow" advTm="8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01AF3-398D-E63A-479B-E6B88205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36BDD-954C-A4E7-9533-C78DBE8EE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Implementing the clock cycle for the soil moisture sensor</a:t>
            </a:r>
          </a:p>
          <a:p>
            <a:r>
              <a:rPr lang="en-US" dirty="0">
                <a:cs typeface="Calibri"/>
              </a:rPr>
              <a:t>Researching ways to protect the hardware once installed at the vineyard</a:t>
            </a:r>
          </a:p>
          <a:p>
            <a:r>
              <a:rPr lang="en-US" dirty="0">
                <a:cs typeface="Calibri"/>
              </a:rPr>
              <a:t>Pushing data to </a:t>
            </a:r>
            <a:r>
              <a:rPr lang="en-US" dirty="0" err="1">
                <a:cs typeface="Calibri"/>
              </a:rPr>
              <a:t>InfluxDB</a:t>
            </a:r>
            <a:r>
              <a:rPr lang="en-US" dirty="0">
                <a:cs typeface="Calibri"/>
              </a:rPr>
              <a:t> and then to the app</a:t>
            </a:r>
          </a:p>
          <a:p>
            <a:r>
              <a:rPr lang="en-US" dirty="0">
                <a:cs typeface="Calibri"/>
              </a:rPr>
              <a:t>Developing app to be multiplatform</a:t>
            </a:r>
          </a:p>
        </p:txBody>
      </p:sp>
    </p:spTree>
    <p:extLst>
      <p:ext uri="{BB962C8B-B14F-4D97-AF65-F5344CB8AC3E}">
        <p14:creationId xmlns:p14="http://schemas.microsoft.com/office/powerpoint/2010/main" val="1196641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7137E-61B0-6A39-C409-6F280BD8F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Team – Da </a:t>
            </a:r>
            <a:r>
              <a:rPr lang="en-US" dirty="0" err="1">
                <a:cs typeface="Calibri Light"/>
              </a:rPr>
              <a:t>Boyz</a:t>
            </a:r>
            <a:r>
              <a:rPr lang="en-US" dirty="0">
                <a:cs typeface="Calibri Light"/>
              </a:rPr>
              <a:t> (</a:t>
            </a:r>
            <a:r>
              <a:rPr lang="en-US" dirty="0" err="1">
                <a:cs typeface="Calibri Light"/>
              </a:rPr>
              <a:t>Yueithony</a:t>
            </a:r>
            <a:r>
              <a:rPr lang="en-US" dirty="0">
                <a:cs typeface="Calibri Light"/>
              </a:rPr>
              <a:t> </a:t>
            </a:r>
            <a:r>
              <a:rPr lang="en-US" dirty="0" err="1">
                <a:cs typeface="Calibri Light"/>
              </a:rPr>
              <a:t>Roillex</a:t>
            </a:r>
            <a:r>
              <a:rPr lang="en-US" dirty="0">
                <a:cs typeface="Calibri Light"/>
              </a:rPr>
              <a:t>)</a:t>
            </a:r>
            <a:endParaRPr lang="en-US" dirty="0" err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EB995-9103-5394-9427-B574EE970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en-US" b="1">
                <a:cs typeface="Calibri"/>
              </a:rPr>
              <a:t>Team Members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Alex Campbell – </a:t>
            </a:r>
            <a:r>
              <a:rPr lang="en-US">
                <a:ea typeface="+mn-lt"/>
                <a:cs typeface="+mn-lt"/>
                <a:hlinkClick r:id="rId2"/>
              </a:rPr>
              <a:t>campb4ja@mail.uc.edu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Anthony Napolitano – </a:t>
            </a:r>
            <a:r>
              <a:rPr lang="en-US">
                <a:ea typeface="+mn-lt"/>
                <a:cs typeface="+mn-lt"/>
                <a:hlinkClick r:id="rId3"/>
              </a:rPr>
              <a:t>napoliaj@mail.uc.edu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Rose Saalman – </a:t>
            </a:r>
            <a:r>
              <a:rPr lang="en-US">
                <a:ea typeface="+mn-lt"/>
                <a:cs typeface="+mn-lt"/>
                <a:hlinkClick r:id="rId4"/>
              </a:rPr>
              <a:t>saalmark@mail.uc.edu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Keith Springs – </a:t>
            </a:r>
            <a:r>
              <a:rPr lang="en-US">
                <a:ea typeface="+mn-lt"/>
                <a:cs typeface="+mn-lt"/>
                <a:hlinkClick r:id="rId5"/>
              </a:rPr>
              <a:t>springkh@mail.uc.edu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Yulia</a:t>
            </a:r>
            <a:r>
              <a:rPr lang="en-US">
                <a:cs typeface="Calibri"/>
              </a:rPr>
              <a:t> Martinez – </a:t>
            </a:r>
            <a:r>
              <a:rPr lang="en-US">
                <a:ea typeface="+mn-lt"/>
                <a:cs typeface="+mn-lt"/>
                <a:hlinkClick r:id="rId6"/>
              </a:rPr>
              <a:t>martinyg@mail.uc.edu</a:t>
            </a:r>
          </a:p>
          <a:p>
            <a:r>
              <a:rPr lang="en-US">
                <a:cs typeface="Calibri"/>
              </a:rPr>
              <a:t>Will Hopkins – </a:t>
            </a:r>
            <a:r>
              <a:rPr lang="en-US">
                <a:cs typeface="Calibri"/>
                <a:hlinkClick r:id="rId7"/>
              </a:rPr>
              <a:t>hopkinwe@mail.uc.edu</a:t>
            </a: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b="1">
                <a:cs typeface="Calibri"/>
              </a:rPr>
              <a:t>Advisors</a:t>
            </a:r>
          </a:p>
          <a:p>
            <a:r>
              <a:rPr lang="en-US">
                <a:cs typeface="Calibri"/>
              </a:rPr>
              <a:t>Dr. Mohsen </a:t>
            </a:r>
            <a:r>
              <a:rPr lang="en-US" err="1">
                <a:cs typeface="Calibri"/>
              </a:rPr>
              <a:t>Rezayat</a:t>
            </a:r>
            <a:r>
              <a:rPr lang="en-US">
                <a:cs typeface="Calibri"/>
              </a:rPr>
              <a:t> – </a:t>
            </a:r>
            <a:r>
              <a:rPr lang="en-US">
                <a:ea typeface="+mn-lt"/>
                <a:cs typeface="+mn-lt"/>
                <a:hlinkClick r:id="rId8"/>
              </a:rPr>
              <a:t>mohsen.rezayat@omid-usa.org</a:t>
            </a:r>
            <a:endParaRPr lang="en-US" b="1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Dr. Je-Hyeong </a:t>
            </a:r>
            <a:r>
              <a:rPr lang="en-US" err="1">
                <a:cs typeface="Calibri"/>
              </a:rPr>
              <a:t>Bahk</a:t>
            </a:r>
            <a:r>
              <a:rPr lang="en-US">
                <a:cs typeface="Calibri"/>
              </a:rPr>
              <a:t> –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  <a:hlinkClick r:id="rId9"/>
              </a:rPr>
              <a:t>bahkjg@ucmail.uc.edu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9EBED4-ED6C-CF69-D5EF-BFDBA9FDA9E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9721" t="13733" b="22958"/>
          <a:stretch/>
        </p:blipFill>
        <p:spPr>
          <a:xfrm>
            <a:off x="9001779" y="5392171"/>
            <a:ext cx="1581248" cy="14023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20B667-3F1B-F050-D137-8D92DC0435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02206" y="5380022"/>
            <a:ext cx="1102308" cy="14141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57F5535-8D5E-F5BC-13B0-BC4383CDCA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03228" y="155857"/>
            <a:ext cx="1463786" cy="14478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B8521A4-A7CD-511E-884A-2CD65E94B0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46449" y="3718599"/>
            <a:ext cx="1548104" cy="15019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32575F-50A6-02CA-804A-0456156FDA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71275" y="3766386"/>
            <a:ext cx="1482393" cy="14807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B785CF5-A0A4-98E8-FB55-7DC98FBF0D8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7883"/>
          <a:stretch/>
        </p:blipFill>
        <p:spPr>
          <a:xfrm>
            <a:off x="8969488" y="1946388"/>
            <a:ext cx="1655151" cy="1482930"/>
          </a:xfrm>
          <a:prstGeom prst="rect">
            <a:avLst/>
          </a:prstGeom>
        </p:spPr>
      </p:pic>
      <p:pic>
        <p:nvPicPr>
          <p:cNvPr id="26" name="Picture 25" descr="Image">
            <a:extLst>
              <a:ext uri="{FF2B5EF4-FFF2-40B4-BE49-F238E27FC236}">
                <a16:creationId xmlns:a16="http://schemas.microsoft.com/office/drawing/2014/main" id="{B8390D02-D0C6-F0CB-2568-FFD267F3F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137" y="1941789"/>
            <a:ext cx="1485385" cy="148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Anthony Napolitano - University of Cincinnati - College of Engineering and  Applied Science - Cincinnati Metropolitan Area | LinkedIn">
            <a:extLst>
              <a:ext uri="{FF2B5EF4-FFF2-40B4-BE49-F238E27FC236}">
                <a16:creationId xmlns:a16="http://schemas.microsoft.com/office/drawing/2014/main" id="{262B7329-B958-65B4-49CB-565000955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3" t="8743" r="8798"/>
          <a:stretch/>
        </p:blipFill>
        <p:spPr bwMode="auto">
          <a:xfrm>
            <a:off x="10740429" y="41170"/>
            <a:ext cx="1412651" cy="167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26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28"/>
    </mc:Choice>
    <mc:Fallback xmlns="">
      <p:transition spd="slow" advTm="2282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F16DC-612B-309E-60C7-6C2A26111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Project Abstract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A79AC-1810-3D01-F061-200D86E1E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In this project, we will develop a </a:t>
            </a:r>
            <a:r>
              <a:rPr lang="en-US" dirty="0">
                <a:highlight>
                  <a:srgbClr val="00FFFF"/>
                </a:highlight>
                <a:ea typeface="+mn-lt"/>
                <a:cs typeface="+mn-lt"/>
              </a:rPr>
              <a:t>wireless microclimate sensor system</a:t>
            </a:r>
            <a:r>
              <a:rPr lang="en-US" dirty="0">
                <a:ea typeface="+mn-lt"/>
                <a:cs typeface="+mn-lt"/>
              </a:rPr>
              <a:t> that is capable of </a:t>
            </a:r>
            <a:r>
              <a:rPr lang="en-US" dirty="0">
                <a:highlight>
                  <a:srgbClr val="00FFFF"/>
                </a:highlight>
                <a:ea typeface="+mn-lt"/>
                <a:cs typeface="+mn-lt"/>
              </a:rPr>
              <a:t>sensing local climate components</a:t>
            </a:r>
            <a:r>
              <a:rPr lang="en-US" dirty="0">
                <a:ea typeface="+mn-lt"/>
                <a:cs typeface="+mn-lt"/>
              </a:rPr>
              <a:t> such as air </a:t>
            </a:r>
            <a:r>
              <a:rPr lang="en-US">
                <a:ea typeface="+mn-lt"/>
                <a:cs typeface="+mn-lt"/>
              </a:rPr>
              <a:t>temperature, humidity, light intensity and frost at an agricultural site </a:t>
            </a:r>
            <a:r>
              <a:rPr lang="en-US" dirty="0">
                <a:ea typeface="+mn-lt"/>
                <a:cs typeface="+mn-lt"/>
              </a:rPr>
              <a:t>as well as the soil conditions such as soil temperature and moisture level. These </a:t>
            </a:r>
            <a:r>
              <a:rPr lang="en-US" dirty="0">
                <a:highlight>
                  <a:srgbClr val="FF00FF"/>
                </a:highlight>
                <a:ea typeface="+mn-lt"/>
                <a:cs typeface="+mn-lt"/>
              </a:rPr>
              <a:t>sensing data</a:t>
            </a:r>
            <a:r>
              <a:rPr lang="en-US" dirty="0">
                <a:ea typeface="+mn-lt"/>
                <a:cs typeface="+mn-lt"/>
              </a:rPr>
              <a:t> will be collected remotely into an application, made </a:t>
            </a:r>
            <a:r>
              <a:rPr lang="en-US" dirty="0">
                <a:highlight>
                  <a:srgbClr val="FF00FF"/>
                </a:highlight>
                <a:ea typeface="+mn-lt"/>
                <a:cs typeface="+mn-lt"/>
              </a:rPr>
              <a:t>accessible to the user</a:t>
            </a:r>
            <a:r>
              <a:rPr lang="en-US" dirty="0">
                <a:ea typeface="+mn-lt"/>
                <a:cs typeface="+mn-lt"/>
              </a:rPr>
              <a:t>, and will be used to make </a:t>
            </a:r>
            <a:r>
              <a:rPr lang="en-US" dirty="0">
                <a:highlight>
                  <a:srgbClr val="FF00FF"/>
                </a:highlight>
                <a:ea typeface="+mn-lt"/>
                <a:cs typeface="+mn-lt"/>
              </a:rPr>
              <a:t>automatic decisions on the adjustment of the PV panel angle</a:t>
            </a:r>
            <a:r>
              <a:rPr lang="en-US" dirty="0">
                <a:ea typeface="+mn-lt"/>
                <a:cs typeface="+mn-lt"/>
              </a:rPr>
              <a:t> and other operations. Some </a:t>
            </a:r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extreme weather events</a:t>
            </a:r>
            <a:r>
              <a:rPr lang="en-US" dirty="0">
                <a:ea typeface="+mn-lt"/>
                <a:cs typeface="+mn-lt"/>
              </a:rPr>
              <a:t> such as hails may not be easily detected or predicted from the microclimate sensing; these will instead be reported from </a:t>
            </a:r>
            <a:r>
              <a:rPr lang="en-US" dirty="0">
                <a:highlight>
                  <a:srgbClr val="FFFF00"/>
                </a:highlight>
                <a:ea typeface="+mn-lt"/>
                <a:cs typeface="+mn-lt"/>
              </a:rPr>
              <a:t>public alert sources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7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474"/>
    </mc:Choice>
    <mc:Fallback xmlns="">
      <p:transition spd="slow" advTm="5847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62946-56BA-6CD8-73B6-73FC76389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Goals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A55D0-D0EF-DBE3-B035-1B3FB60B2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To collect meaningful data at the vineyard that includes temperature, humidity, light, rainfall, soil moisture and frost</a:t>
            </a:r>
          </a:p>
          <a:p>
            <a:r>
              <a:rPr lang="en-US" dirty="0">
                <a:ea typeface="Calibri"/>
                <a:cs typeface="Calibri"/>
              </a:rPr>
              <a:t>Send the data to cloud to graph and visualize the data</a:t>
            </a:r>
          </a:p>
          <a:p>
            <a:r>
              <a:rPr lang="en-US" dirty="0">
                <a:ea typeface="Calibri"/>
                <a:cs typeface="Calibri"/>
              </a:rPr>
              <a:t>Send graphs to an app that the farmer can use to analyze</a:t>
            </a:r>
          </a:p>
          <a:p>
            <a:r>
              <a:rPr lang="en-US" dirty="0">
                <a:ea typeface="Calibri"/>
                <a:cs typeface="Calibri"/>
              </a:rPr>
              <a:t>Send alerts via the app to the user when hazardous conditions are met so the farmer can make preparations</a:t>
            </a:r>
          </a:p>
        </p:txBody>
      </p:sp>
    </p:spTree>
    <p:extLst>
      <p:ext uri="{BB962C8B-B14F-4D97-AF65-F5344CB8AC3E}">
        <p14:creationId xmlns:p14="http://schemas.microsoft.com/office/powerpoint/2010/main" val="1927125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A6E7D-961F-EB58-CC13-A9EFC496B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Broader Impacts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C3FBA-30F4-4C1E-D01E-A3D892604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Farmers can now get alerts can be prepared to save their crops which help feed a community</a:t>
            </a:r>
          </a:p>
          <a:p>
            <a:r>
              <a:rPr lang="en-US" dirty="0">
                <a:cs typeface="Calibri"/>
              </a:rPr>
              <a:t>These alerts also help farmers save money on equipment, especially with frost detection and the supplies to combat frost</a:t>
            </a:r>
          </a:p>
          <a:p>
            <a:r>
              <a:rPr lang="en-US" dirty="0">
                <a:cs typeface="Calibri"/>
              </a:rPr>
              <a:t>The data collected can be analyzed and help for predictability </a:t>
            </a:r>
          </a:p>
          <a:p>
            <a:r>
              <a:rPr lang="en-US" dirty="0">
                <a:cs typeface="Calibri"/>
              </a:rPr>
              <a:t>This design will be open to the public, so other engineers can build upon and improve the current model</a:t>
            </a:r>
          </a:p>
        </p:txBody>
      </p:sp>
    </p:spTree>
    <p:extLst>
      <p:ext uri="{BB962C8B-B14F-4D97-AF65-F5344CB8AC3E}">
        <p14:creationId xmlns:p14="http://schemas.microsoft.com/office/powerpoint/2010/main" val="1578362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4D1F5-1784-FEF0-4A29-BA8763681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Design Specifications</a:t>
            </a:r>
            <a:endParaRPr lang="en-US" dirty="0"/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0FB7E59-0D16-85C9-2CD2-5BE2927313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5359"/>
            <a:ext cx="10515600" cy="4111869"/>
          </a:xfrm>
        </p:spPr>
      </p:pic>
    </p:spTree>
    <p:extLst>
      <p:ext uri="{BB962C8B-B14F-4D97-AF65-F5344CB8AC3E}">
        <p14:creationId xmlns:p14="http://schemas.microsoft.com/office/powerpoint/2010/main" val="374280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D6300-2D49-D752-8C02-5E243D59E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Technologies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FC185-861B-F02B-C9F5-F0CFC58CC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ESP32 Microcontrollers</a:t>
            </a:r>
          </a:p>
          <a:p>
            <a:r>
              <a:rPr lang="en-US" dirty="0">
                <a:cs typeface="Calibri"/>
              </a:rPr>
              <a:t>DHT22 Temperature and Humidity Sensor</a:t>
            </a:r>
          </a:p>
          <a:p>
            <a:r>
              <a:rPr lang="en-US" dirty="0">
                <a:cs typeface="Calibri"/>
              </a:rPr>
              <a:t>TEMP600 Ambient Light Sensor</a:t>
            </a:r>
          </a:p>
          <a:p>
            <a:r>
              <a:rPr lang="en-US" dirty="0">
                <a:cs typeface="Calibri"/>
              </a:rPr>
              <a:t>YL-83 Rainfall Sensor</a:t>
            </a:r>
          </a:p>
          <a:p>
            <a:r>
              <a:rPr lang="en-US" dirty="0">
                <a:cs typeface="Calibri"/>
              </a:rPr>
              <a:t>FS20-SHT10 Soil Moisture and Temperature Sensor</a:t>
            </a:r>
          </a:p>
          <a:p>
            <a:r>
              <a:rPr lang="en-US" dirty="0">
                <a:cs typeface="Calibri"/>
              </a:rPr>
              <a:t>SF-110 Frost Sensor</a:t>
            </a:r>
          </a:p>
          <a:p>
            <a:r>
              <a:rPr lang="en-US" dirty="0">
                <a:cs typeface="Calibri"/>
              </a:rPr>
              <a:t>Phone and Web Application to Display Collected Data Coded in Python</a:t>
            </a:r>
          </a:p>
        </p:txBody>
      </p:sp>
    </p:spTree>
    <p:extLst>
      <p:ext uri="{BB962C8B-B14F-4D97-AF65-F5344CB8AC3E}">
        <p14:creationId xmlns:p14="http://schemas.microsoft.com/office/powerpoint/2010/main" val="163674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61B0C-CC07-67D3-3E50-DD8AE1B60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Milestones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F0E5E-BED5-6338-1B14-B30E201E6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Fall 2022 Semester: Researched microcontroller and sensors and application options, completed class assignments</a:t>
            </a:r>
          </a:p>
          <a:p>
            <a:r>
              <a:rPr lang="en-US" dirty="0">
                <a:cs typeface="Calibri"/>
              </a:rPr>
              <a:t>January 2023: Begin app development and purchase microcontrollers and sensors</a:t>
            </a:r>
          </a:p>
          <a:p>
            <a:r>
              <a:rPr lang="en-US" dirty="0">
                <a:cs typeface="Calibri"/>
              </a:rPr>
              <a:t>February 2023: Begin testing sensors with microcontrollers and send data to the app via </a:t>
            </a:r>
            <a:r>
              <a:rPr lang="en-US" dirty="0" err="1">
                <a:cs typeface="Calibri"/>
              </a:rPr>
              <a:t>InfluxDB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March 2023: Add filtering and alert functionality to app, continue implementing sensor system</a:t>
            </a:r>
          </a:p>
          <a:p>
            <a:r>
              <a:rPr lang="en-US" dirty="0">
                <a:cs typeface="Calibri"/>
              </a:rPr>
              <a:t>April 2023: Build small scale sensor system for expo, implement sensor system at vineyard after expo</a:t>
            </a:r>
          </a:p>
        </p:txBody>
      </p:sp>
    </p:spTree>
    <p:extLst>
      <p:ext uri="{BB962C8B-B14F-4D97-AF65-F5344CB8AC3E}">
        <p14:creationId xmlns:p14="http://schemas.microsoft.com/office/powerpoint/2010/main" val="2116818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266A6-4AB1-2E34-3DA8-C3702052E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0BF0E-00A9-14D0-B8A7-303A12F48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Meaningful data was collected using our microcontrollers and sensors</a:t>
            </a:r>
          </a:p>
          <a:p>
            <a:r>
              <a:rPr lang="en-US" dirty="0">
                <a:cs typeface="Calibri"/>
              </a:rPr>
              <a:t>Data was pushed with wireless communication</a:t>
            </a:r>
          </a:p>
          <a:p>
            <a:r>
              <a:rPr lang="en-US" dirty="0">
                <a:cs typeface="Calibri"/>
              </a:rPr>
              <a:t>App was developed that displays data along with filters to be implemented at multiple zones and sites in the future</a:t>
            </a:r>
          </a:p>
          <a:p>
            <a:r>
              <a:rPr lang="en-US" dirty="0">
                <a:cs typeface="Calibri"/>
              </a:rPr>
              <a:t>Complete sensor system was designed to automate data collection and push to the app for the user to analyze</a:t>
            </a:r>
          </a:p>
        </p:txBody>
      </p:sp>
    </p:spTree>
    <p:extLst>
      <p:ext uri="{BB962C8B-B14F-4D97-AF65-F5344CB8AC3E}">
        <p14:creationId xmlns:p14="http://schemas.microsoft.com/office/powerpoint/2010/main" val="2152925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650</Words>
  <Application>Microsoft Office PowerPoint</Application>
  <PresentationFormat>Widescreen</PresentationFormat>
  <Paragraphs>98</Paragraphs>
  <Slides>10</Slides>
  <Notes>0</Notes>
  <HiddenSlides>0</HiddenSlides>
  <MMClips>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Wireless Microclimate System for Agrivoltaics</vt:lpstr>
      <vt:lpstr>Team – Da Boyz (Yueithony Roillex)</vt:lpstr>
      <vt:lpstr>Project Abstract</vt:lpstr>
      <vt:lpstr>Goals</vt:lpstr>
      <vt:lpstr>Broader Impacts</vt:lpstr>
      <vt:lpstr>Design Specifications</vt:lpstr>
      <vt:lpstr>Technologies</vt:lpstr>
      <vt:lpstr>Milestones</vt:lpstr>
      <vt:lpstr>Results</vt:lpstr>
      <vt:lpstr>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Martinez, Yulia (martinyg)</cp:lastModifiedBy>
  <cp:revision>230</cp:revision>
  <dcterms:created xsi:type="dcterms:W3CDTF">2022-10-28T16:50:36Z</dcterms:created>
  <dcterms:modified xsi:type="dcterms:W3CDTF">2023-04-10T22:36:03Z</dcterms:modified>
</cp:coreProperties>
</file>